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ニューラルネットワークの基礎を学ぼう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 smtClean="0"/>
              <a:t>・単純パーセプトロン</a:t>
            </a:r>
            <a:endParaRPr kumimoji="1" lang="en-US" altLang="ja-JP" dirty="0" smtClean="0"/>
          </a:p>
          <a:p>
            <a:r>
              <a:rPr lang="ja-JP" altLang="en-US" dirty="0" smtClean="0"/>
              <a:t>・ロジスティック回帰</a:t>
            </a:r>
            <a:endParaRPr lang="en-US" altLang="ja-JP" dirty="0" smtClean="0"/>
          </a:p>
          <a:p>
            <a:r>
              <a:rPr lang="ja-JP" altLang="en-US" dirty="0" smtClean="0"/>
              <a:t>・多ロジスティック回帰</a:t>
            </a:r>
            <a:endParaRPr lang="en-US" altLang="ja-JP" dirty="0" smtClean="0"/>
          </a:p>
          <a:p>
            <a:r>
              <a:rPr kumimoji="1" lang="ja-JP" altLang="en-US" dirty="0" smtClean="0"/>
              <a:t>・多層パーセプトロン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3001114"/>
            <a:ext cx="5108459" cy="38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55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52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人間の脳の真似？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人間の脳がニューロンのネットワークで構成されている。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404447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59375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534395" y="3404447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719942" cy="914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>
            <a:off x="2814453" y="3671642"/>
            <a:ext cx="1719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671642"/>
            <a:ext cx="1719942" cy="854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5068785" y="3671642"/>
            <a:ext cx="1719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024744" y="2169590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ニューロン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35490" y="252688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電気信号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3348843" y="2907325"/>
            <a:ext cx="789709" cy="428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3348842" y="3546954"/>
            <a:ext cx="78971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3348842" y="4007236"/>
            <a:ext cx="789710" cy="371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4487494" y="4318766"/>
            <a:ext cx="373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ある値（閾値）を超えると発火（次のニューロンに電気信号を送る）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8021330" y="5289054"/>
            <a:ext cx="2851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発火のことをスパークと呼ぶこともあります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396" y="2057493"/>
            <a:ext cx="2736272" cy="27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モデル化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人間の脳がニューロンのネットワークで構成されている。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3570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2405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220299" y="297516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2814453" y="3242359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242359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024744" y="2081231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80562" y="2500942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電気信号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1266556" y="2764390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93" idx="6"/>
          </p:cNvCxnSpPr>
          <p:nvPr/>
        </p:nvCxnSpPr>
        <p:spPr>
          <a:xfrm>
            <a:off x="8655928" y="3239387"/>
            <a:ext cx="91737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/>
        </p:nvSpPr>
        <p:spPr>
          <a:xfrm>
            <a:off x="2280063" y="509102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4" idx="6"/>
            <a:endCxn id="30" idx="2"/>
          </p:cNvCxnSpPr>
          <p:nvPr/>
        </p:nvCxnSpPr>
        <p:spPr>
          <a:xfrm>
            <a:off x="2814453" y="2757323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5" idx="6"/>
            <a:endCxn id="30" idx="2"/>
          </p:cNvCxnSpPr>
          <p:nvPr/>
        </p:nvCxnSpPr>
        <p:spPr>
          <a:xfrm>
            <a:off x="2814453" y="3624287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19" idx="6"/>
            <a:endCxn id="7" idx="2"/>
          </p:cNvCxnSpPr>
          <p:nvPr/>
        </p:nvCxnSpPr>
        <p:spPr>
          <a:xfrm flipV="1">
            <a:off x="2814453" y="3242359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/>
        </p:nvSpPr>
        <p:spPr>
          <a:xfrm>
            <a:off x="4220299" y="376771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5" idx="6"/>
            <a:endCxn id="39" idx="2"/>
          </p:cNvCxnSpPr>
          <p:nvPr/>
        </p:nvCxnSpPr>
        <p:spPr>
          <a:xfrm>
            <a:off x="2814453" y="362428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/>
        </p:nvSpPr>
        <p:spPr>
          <a:xfrm>
            <a:off x="4220299" y="463468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>
            <a:stCxn id="4" idx="6"/>
            <a:endCxn id="39" idx="2"/>
          </p:cNvCxnSpPr>
          <p:nvPr/>
        </p:nvCxnSpPr>
        <p:spPr>
          <a:xfrm>
            <a:off x="2814453" y="2757323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stCxn id="6" idx="6"/>
            <a:endCxn id="30" idx="2"/>
          </p:cNvCxnSpPr>
          <p:nvPr/>
        </p:nvCxnSpPr>
        <p:spPr>
          <a:xfrm flipV="1">
            <a:off x="2814453" y="4034913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6" idx="6"/>
            <a:endCxn id="39" idx="2"/>
          </p:cNvCxnSpPr>
          <p:nvPr/>
        </p:nvCxnSpPr>
        <p:spPr>
          <a:xfrm>
            <a:off x="2814453" y="449125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9" idx="6"/>
            <a:endCxn id="30" idx="2"/>
          </p:cNvCxnSpPr>
          <p:nvPr/>
        </p:nvCxnSpPr>
        <p:spPr>
          <a:xfrm flipV="1">
            <a:off x="2814453" y="4034913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19" idx="6"/>
            <a:endCxn id="39" idx="2"/>
          </p:cNvCxnSpPr>
          <p:nvPr/>
        </p:nvCxnSpPr>
        <p:spPr>
          <a:xfrm flipV="1">
            <a:off x="2814453" y="490187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endCxn id="62" idx="2"/>
          </p:cNvCxnSpPr>
          <p:nvPr/>
        </p:nvCxnSpPr>
        <p:spPr>
          <a:xfrm>
            <a:off x="4778094" y="2720817"/>
            <a:ext cx="1405846" cy="48503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endCxn id="62" idx="2"/>
          </p:cNvCxnSpPr>
          <p:nvPr/>
        </p:nvCxnSpPr>
        <p:spPr>
          <a:xfrm flipV="1">
            <a:off x="4778094" y="3205853"/>
            <a:ext cx="1405846" cy="38192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stCxn id="61" idx="6"/>
            <a:endCxn id="62" idx="2"/>
          </p:cNvCxnSpPr>
          <p:nvPr/>
        </p:nvCxnSpPr>
        <p:spPr>
          <a:xfrm flipV="1">
            <a:off x="4778094" y="3205853"/>
            <a:ext cx="1405846" cy="124889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4778094" y="2720817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4778094" y="3587781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74" idx="6"/>
            <a:endCxn id="62" idx="2"/>
          </p:cNvCxnSpPr>
          <p:nvPr/>
        </p:nvCxnSpPr>
        <p:spPr>
          <a:xfrm flipV="1">
            <a:off x="4778094" y="3205853"/>
            <a:ext cx="1405846" cy="211585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4778094" y="3587781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4778094" y="2720817"/>
            <a:ext cx="1405846" cy="2144554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61" idx="6"/>
          </p:cNvCxnSpPr>
          <p:nvPr/>
        </p:nvCxnSpPr>
        <p:spPr>
          <a:xfrm flipV="1">
            <a:off x="4778094" y="3998407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コネクタ 73"/>
          <p:cNvCxnSpPr>
            <a:stCxn id="61" idx="6"/>
          </p:cNvCxnSpPr>
          <p:nvPr/>
        </p:nvCxnSpPr>
        <p:spPr>
          <a:xfrm>
            <a:off x="4778094" y="4454745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コネクタ 74"/>
          <p:cNvCxnSpPr>
            <a:stCxn id="74" idx="6"/>
          </p:cNvCxnSpPr>
          <p:nvPr/>
        </p:nvCxnSpPr>
        <p:spPr>
          <a:xfrm flipV="1">
            <a:off x="4778094" y="3998407"/>
            <a:ext cx="1405846" cy="132330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74" idx="6"/>
          </p:cNvCxnSpPr>
          <p:nvPr/>
        </p:nvCxnSpPr>
        <p:spPr>
          <a:xfrm flipV="1">
            <a:off x="4778094" y="4865371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円/楕円 76"/>
          <p:cNvSpPr/>
          <p:nvPr/>
        </p:nvSpPr>
        <p:spPr>
          <a:xfrm>
            <a:off x="6212999" y="245857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6183940" y="331446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183940" y="418142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6183940" y="504838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3" idx="6"/>
            <a:endCxn id="86" idx="2"/>
          </p:cNvCxnSpPr>
          <p:nvPr/>
        </p:nvCxnSpPr>
        <p:spPr>
          <a:xfrm>
            <a:off x="6723621" y="2720817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stCxn id="84" idx="6"/>
            <a:endCxn id="86" idx="2"/>
          </p:cNvCxnSpPr>
          <p:nvPr/>
        </p:nvCxnSpPr>
        <p:spPr>
          <a:xfrm flipV="1">
            <a:off x="6723621" y="3205853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5" idx="6"/>
            <a:endCxn id="86" idx="2"/>
          </p:cNvCxnSpPr>
          <p:nvPr/>
        </p:nvCxnSpPr>
        <p:spPr>
          <a:xfrm flipV="1">
            <a:off x="6723621" y="3205853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83" idx="6"/>
          </p:cNvCxnSpPr>
          <p:nvPr/>
        </p:nvCxnSpPr>
        <p:spPr>
          <a:xfrm>
            <a:off x="6723621" y="272081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stCxn id="84" idx="6"/>
          </p:cNvCxnSpPr>
          <p:nvPr/>
        </p:nvCxnSpPr>
        <p:spPr>
          <a:xfrm>
            <a:off x="6723621" y="358778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endCxn id="86" idx="2"/>
          </p:cNvCxnSpPr>
          <p:nvPr/>
        </p:nvCxnSpPr>
        <p:spPr>
          <a:xfrm flipV="1">
            <a:off x="6723621" y="3205853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84" idx="6"/>
          </p:cNvCxnSpPr>
          <p:nvPr/>
        </p:nvCxnSpPr>
        <p:spPr>
          <a:xfrm>
            <a:off x="6723621" y="3587781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83" idx="6"/>
          </p:cNvCxnSpPr>
          <p:nvPr/>
        </p:nvCxnSpPr>
        <p:spPr>
          <a:xfrm>
            <a:off x="6723621" y="2720817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stCxn id="85" idx="6"/>
          </p:cNvCxnSpPr>
          <p:nvPr/>
        </p:nvCxnSpPr>
        <p:spPr>
          <a:xfrm flipV="1">
            <a:off x="6723621" y="399840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5" idx="6"/>
          </p:cNvCxnSpPr>
          <p:nvPr/>
        </p:nvCxnSpPr>
        <p:spPr>
          <a:xfrm>
            <a:off x="6723621" y="4454745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6723621" y="3998407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 flipV="1">
            <a:off x="6723621" y="4865371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円/楕円 92"/>
          <p:cNvSpPr/>
          <p:nvPr/>
        </p:nvSpPr>
        <p:spPr>
          <a:xfrm>
            <a:off x="8121538" y="29721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8121538" y="376474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21538" y="463171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>
            <a:stCxn id="95" idx="6"/>
          </p:cNvCxnSpPr>
          <p:nvPr/>
        </p:nvCxnSpPr>
        <p:spPr>
          <a:xfrm>
            <a:off x="8655928" y="4898905"/>
            <a:ext cx="917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stCxn id="94" idx="6"/>
          </p:cNvCxnSpPr>
          <p:nvPr/>
        </p:nvCxnSpPr>
        <p:spPr>
          <a:xfrm>
            <a:off x="8655928" y="4031941"/>
            <a:ext cx="871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 flipV="1">
            <a:off x="1276913" y="3634396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1299284" y="4491251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1312478" y="5358215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69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lang="ja-JP" altLang="en-US" dirty="0" smtClean="0"/>
              <a:t>具体例：犬か猫かを判別する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kumimoji="1" lang="ja-JP" altLang="en-US" dirty="0" smtClean="0"/>
              <a:t>人間の視覚系</a:t>
            </a:r>
            <a:r>
              <a:rPr lang="ja-JP" altLang="en-US" dirty="0" smtClean="0"/>
              <a:t>における信号の伝搬処理</a:t>
            </a:r>
            <a:endParaRPr kumimoji="1" lang="en-US" altLang="ja-JP" dirty="0" smtClean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3570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2405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220299" y="297516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2814453" y="3242359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242359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286569" y="2069614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点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277728" y="2076487"/>
            <a:ext cx="95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線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1266556" y="2764390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93" idx="6"/>
          </p:cNvCxnSpPr>
          <p:nvPr/>
        </p:nvCxnSpPr>
        <p:spPr>
          <a:xfrm>
            <a:off x="8655928" y="3239387"/>
            <a:ext cx="91737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/>
        </p:nvSpPr>
        <p:spPr>
          <a:xfrm>
            <a:off x="2280063" y="509102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4" idx="6"/>
            <a:endCxn id="30" idx="2"/>
          </p:cNvCxnSpPr>
          <p:nvPr/>
        </p:nvCxnSpPr>
        <p:spPr>
          <a:xfrm>
            <a:off x="2814453" y="2757323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5" idx="6"/>
            <a:endCxn id="30" idx="2"/>
          </p:cNvCxnSpPr>
          <p:nvPr/>
        </p:nvCxnSpPr>
        <p:spPr>
          <a:xfrm>
            <a:off x="2814453" y="3624287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19" idx="6"/>
            <a:endCxn id="7" idx="2"/>
          </p:cNvCxnSpPr>
          <p:nvPr/>
        </p:nvCxnSpPr>
        <p:spPr>
          <a:xfrm flipV="1">
            <a:off x="2814453" y="3242359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/>
        </p:nvSpPr>
        <p:spPr>
          <a:xfrm>
            <a:off x="4220299" y="376771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5" idx="6"/>
            <a:endCxn id="39" idx="2"/>
          </p:cNvCxnSpPr>
          <p:nvPr/>
        </p:nvCxnSpPr>
        <p:spPr>
          <a:xfrm>
            <a:off x="2814453" y="362428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/>
        </p:nvSpPr>
        <p:spPr>
          <a:xfrm>
            <a:off x="4220299" y="463468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>
            <a:stCxn id="4" idx="6"/>
            <a:endCxn id="39" idx="2"/>
          </p:cNvCxnSpPr>
          <p:nvPr/>
        </p:nvCxnSpPr>
        <p:spPr>
          <a:xfrm>
            <a:off x="2814453" y="2757323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stCxn id="6" idx="6"/>
            <a:endCxn id="30" idx="2"/>
          </p:cNvCxnSpPr>
          <p:nvPr/>
        </p:nvCxnSpPr>
        <p:spPr>
          <a:xfrm flipV="1">
            <a:off x="2814453" y="4034913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6" idx="6"/>
            <a:endCxn id="39" idx="2"/>
          </p:cNvCxnSpPr>
          <p:nvPr/>
        </p:nvCxnSpPr>
        <p:spPr>
          <a:xfrm>
            <a:off x="2814453" y="449125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9" idx="6"/>
            <a:endCxn id="30" idx="2"/>
          </p:cNvCxnSpPr>
          <p:nvPr/>
        </p:nvCxnSpPr>
        <p:spPr>
          <a:xfrm flipV="1">
            <a:off x="2814453" y="4034913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19" idx="6"/>
            <a:endCxn id="39" idx="2"/>
          </p:cNvCxnSpPr>
          <p:nvPr/>
        </p:nvCxnSpPr>
        <p:spPr>
          <a:xfrm flipV="1">
            <a:off x="2814453" y="490187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endCxn id="62" idx="2"/>
          </p:cNvCxnSpPr>
          <p:nvPr/>
        </p:nvCxnSpPr>
        <p:spPr>
          <a:xfrm>
            <a:off x="4778094" y="2720817"/>
            <a:ext cx="1405846" cy="48503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endCxn id="62" idx="2"/>
          </p:cNvCxnSpPr>
          <p:nvPr/>
        </p:nvCxnSpPr>
        <p:spPr>
          <a:xfrm flipV="1">
            <a:off x="4778094" y="3205853"/>
            <a:ext cx="1405846" cy="38192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stCxn id="61" idx="6"/>
            <a:endCxn id="62" idx="2"/>
          </p:cNvCxnSpPr>
          <p:nvPr/>
        </p:nvCxnSpPr>
        <p:spPr>
          <a:xfrm flipV="1">
            <a:off x="4778094" y="3205853"/>
            <a:ext cx="1405846" cy="124889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4778094" y="2720817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4778094" y="3587781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74" idx="6"/>
            <a:endCxn id="62" idx="2"/>
          </p:cNvCxnSpPr>
          <p:nvPr/>
        </p:nvCxnSpPr>
        <p:spPr>
          <a:xfrm flipV="1">
            <a:off x="4778094" y="3205853"/>
            <a:ext cx="1405846" cy="211585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4778094" y="3587781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4778094" y="2720817"/>
            <a:ext cx="1405846" cy="2144554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61" idx="6"/>
          </p:cNvCxnSpPr>
          <p:nvPr/>
        </p:nvCxnSpPr>
        <p:spPr>
          <a:xfrm flipV="1">
            <a:off x="4778094" y="3998407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コネクタ 73"/>
          <p:cNvCxnSpPr>
            <a:stCxn id="61" idx="6"/>
          </p:cNvCxnSpPr>
          <p:nvPr/>
        </p:nvCxnSpPr>
        <p:spPr>
          <a:xfrm>
            <a:off x="4778094" y="4454745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コネクタ 74"/>
          <p:cNvCxnSpPr>
            <a:stCxn id="74" idx="6"/>
          </p:cNvCxnSpPr>
          <p:nvPr/>
        </p:nvCxnSpPr>
        <p:spPr>
          <a:xfrm flipV="1">
            <a:off x="4778094" y="3998407"/>
            <a:ext cx="1405846" cy="132330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74" idx="6"/>
          </p:cNvCxnSpPr>
          <p:nvPr/>
        </p:nvCxnSpPr>
        <p:spPr>
          <a:xfrm flipV="1">
            <a:off x="4778094" y="4865371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円/楕円 76"/>
          <p:cNvSpPr/>
          <p:nvPr/>
        </p:nvSpPr>
        <p:spPr>
          <a:xfrm>
            <a:off x="6212999" y="245857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6183940" y="331446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183940" y="418142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6183940" y="504838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3" idx="6"/>
            <a:endCxn id="86" idx="2"/>
          </p:cNvCxnSpPr>
          <p:nvPr/>
        </p:nvCxnSpPr>
        <p:spPr>
          <a:xfrm>
            <a:off x="6723621" y="2720817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stCxn id="84" idx="6"/>
            <a:endCxn id="86" idx="2"/>
          </p:cNvCxnSpPr>
          <p:nvPr/>
        </p:nvCxnSpPr>
        <p:spPr>
          <a:xfrm flipV="1">
            <a:off x="6723621" y="3205853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5" idx="6"/>
            <a:endCxn id="86" idx="2"/>
          </p:cNvCxnSpPr>
          <p:nvPr/>
        </p:nvCxnSpPr>
        <p:spPr>
          <a:xfrm flipV="1">
            <a:off x="6723621" y="3205853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83" idx="6"/>
          </p:cNvCxnSpPr>
          <p:nvPr/>
        </p:nvCxnSpPr>
        <p:spPr>
          <a:xfrm>
            <a:off x="6723621" y="272081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stCxn id="84" idx="6"/>
          </p:cNvCxnSpPr>
          <p:nvPr/>
        </p:nvCxnSpPr>
        <p:spPr>
          <a:xfrm>
            <a:off x="6723621" y="358778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endCxn id="86" idx="2"/>
          </p:cNvCxnSpPr>
          <p:nvPr/>
        </p:nvCxnSpPr>
        <p:spPr>
          <a:xfrm flipV="1">
            <a:off x="6723621" y="3205853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84" idx="6"/>
          </p:cNvCxnSpPr>
          <p:nvPr/>
        </p:nvCxnSpPr>
        <p:spPr>
          <a:xfrm>
            <a:off x="6723621" y="3587781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83" idx="6"/>
          </p:cNvCxnSpPr>
          <p:nvPr/>
        </p:nvCxnSpPr>
        <p:spPr>
          <a:xfrm>
            <a:off x="6723621" y="2720817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stCxn id="85" idx="6"/>
          </p:cNvCxnSpPr>
          <p:nvPr/>
        </p:nvCxnSpPr>
        <p:spPr>
          <a:xfrm flipV="1">
            <a:off x="6723621" y="399840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5" idx="6"/>
          </p:cNvCxnSpPr>
          <p:nvPr/>
        </p:nvCxnSpPr>
        <p:spPr>
          <a:xfrm>
            <a:off x="6723621" y="4454745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6723621" y="3998407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 flipV="1">
            <a:off x="6723621" y="4865371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円/楕円 92"/>
          <p:cNvSpPr/>
          <p:nvPr/>
        </p:nvSpPr>
        <p:spPr>
          <a:xfrm>
            <a:off x="8121538" y="29721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8121538" y="376474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21538" y="463171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>
            <a:stCxn id="95" idx="6"/>
          </p:cNvCxnSpPr>
          <p:nvPr/>
        </p:nvCxnSpPr>
        <p:spPr>
          <a:xfrm>
            <a:off x="8655928" y="4898905"/>
            <a:ext cx="917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stCxn id="94" idx="6"/>
          </p:cNvCxnSpPr>
          <p:nvPr/>
        </p:nvCxnSpPr>
        <p:spPr>
          <a:xfrm>
            <a:off x="8655928" y="4031941"/>
            <a:ext cx="871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 flipV="1">
            <a:off x="1276913" y="3634396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1299284" y="4491251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1312478" y="5358215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/>
          <p:cNvSpPr txBox="1"/>
          <p:nvPr/>
        </p:nvSpPr>
        <p:spPr>
          <a:xfrm>
            <a:off x="6094411" y="1965885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輪郭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781202" y="1779264"/>
            <a:ext cx="15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さらに細かい部分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0793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考えなければならないこと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３つのニューロンからどれくらいの電気信号を受け取るか</a:t>
            </a:r>
            <a:endParaRPr lang="en-US" altLang="ja-JP" dirty="0" smtClean="0"/>
          </a:p>
          <a:p>
            <a:r>
              <a:rPr lang="ja-JP" altLang="en-US" dirty="0" smtClean="0"/>
              <a:t>閾値をどれくらいに設定するか</a:t>
            </a:r>
            <a:endParaRPr lang="en-US" altLang="ja-JP" dirty="0" smtClean="0"/>
          </a:p>
          <a:p>
            <a:r>
              <a:rPr kumimoji="1" lang="ja-JP" altLang="en-US" dirty="0" smtClean="0"/>
              <a:t>閾値を超えた時、どれくらいの電気信号を送るか</a:t>
            </a:r>
            <a:endParaRPr kumimoji="1" lang="en-US" altLang="ja-JP" dirty="0" smtClean="0"/>
          </a:p>
        </p:txBody>
      </p:sp>
      <p:sp>
        <p:nvSpPr>
          <p:cNvPr id="4" name="円/楕円 3"/>
          <p:cNvSpPr/>
          <p:nvPr/>
        </p:nvSpPr>
        <p:spPr>
          <a:xfrm>
            <a:off x="3251613" y="3604553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3251613" y="4518872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3251613" y="5373800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5653468" y="4512361"/>
            <a:ext cx="694707" cy="69470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3946320" y="3951907"/>
            <a:ext cx="1707148" cy="907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3946320" y="4859715"/>
            <a:ext cx="1707148" cy="65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3946320" y="4859715"/>
            <a:ext cx="1707148" cy="861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6348175" y="4866225"/>
            <a:ext cx="22359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4320392" y="4021749"/>
            <a:ext cx="1119051" cy="5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337649" y="4776601"/>
            <a:ext cx="1026623" cy="1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4328271" y="5247276"/>
            <a:ext cx="1026623" cy="483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6463151" y="4757670"/>
            <a:ext cx="1026623" cy="1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4703012" y="3709253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783341" y="4653224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350256" y="4361908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03012" y="5443102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697765" y="4278174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760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lang="ja-JP" altLang="en-US" dirty="0" smtClean="0"/>
              <a:t>数学の文字を使って表現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</p:spPr>
            <p:txBody>
              <a:bodyPr/>
              <a:lstStyle/>
              <a:p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 smtClean="0"/>
              </a:p>
              <a:p>
                <a:r>
                  <a:rPr lang="ja-JP" altLang="en-US" dirty="0"/>
                  <a:t>赤丸に入る電気信号の総和は</a:t>
                </a:r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dirty="0" smtClean="0"/>
              </a:p>
              <a:p>
                <a:r>
                  <a:rPr lang="ja-JP" altLang="en-US" dirty="0" smtClean="0"/>
                  <a:t>ここでは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 smtClean="0"/>
                  <a:t>,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dirty="0" smtClean="0"/>
                  <a:t>を重み、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ja-JP" altLang="en-US" dirty="0" smtClean="0"/>
                  <a:t>を閾値と呼ぶ</a:t>
                </a:r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  <a:blipFill rotWithShape="0">
                <a:blip r:embed="rId2"/>
                <a:stretch>
                  <a:fillRect l="-1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円/楕円 3"/>
          <p:cNvSpPr/>
          <p:nvPr/>
        </p:nvSpPr>
        <p:spPr>
          <a:xfrm>
            <a:off x="4037426" y="1533540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4037426" y="3302787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6439281" y="2441348"/>
            <a:ext cx="694707" cy="69470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4732133" y="1880894"/>
            <a:ext cx="1707148" cy="907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4732133" y="2788702"/>
            <a:ext cx="1707148" cy="861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4" name="直線矢印コネクタ 23"/>
          <p:cNvCxnSpPr>
            <a:stCxn id="7" idx="6"/>
          </p:cNvCxnSpPr>
          <p:nvPr/>
        </p:nvCxnSpPr>
        <p:spPr>
          <a:xfrm flipV="1">
            <a:off x="7133988" y="2788701"/>
            <a:ext cx="145374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5184240" y="1697281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40" y="1697281"/>
                <a:ext cx="80293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5184240" y="3349157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40" y="3349157"/>
                <a:ext cx="802933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矢印コネクタ 24"/>
          <p:cNvCxnSpPr/>
          <p:nvPr/>
        </p:nvCxnSpPr>
        <p:spPr>
          <a:xfrm>
            <a:off x="2932210" y="1869072"/>
            <a:ext cx="114681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2932210" y="3650140"/>
            <a:ext cx="1075394" cy="6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008439" y="1302707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439" y="1302707"/>
                <a:ext cx="8029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2996632" y="3071954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32" y="3071954"/>
                <a:ext cx="802933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7324193" y="2267098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193" y="2267098"/>
                <a:ext cx="802933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6385168" y="2557870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68" y="2557870"/>
                <a:ext cx="80293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2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en-US" altLang="ja-JP" dirty="0" smtClean="0"/>
              <a:t>AND</a:t>
            </a:r>
            <a:r>
              <a:rPr kumimoji="1" lang="ja-JP" altLang="en-US" dirty="0" smtClean="0"/>
              <a:t>ゲートを作ってみる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6"/>
            <a:ext cx="9905999" cy="5383843"/>
          </a:xfrm>
        </p:spPr>
        <p:txBody>
          <a:bodyPr/>
          <a:lstStyle/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 smtClean="0"/>
          </a:p>
        </p:txBody>
      </p:sp>
      <p:sp>
        <p:nvSpPr>
          <p:cNvPr id="4" name="円/楕円 3"/>
          <p:cNvSpPr/>
          <p:nvPr/>
        </p:nvSpPr>
        <p:spPr>
          <a:xfrm>
            <a:off x="4037426" y="1533540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4037426" y="3302787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6439281" y="2441348"/>
            <a:ext cx="694707" cy="69470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4732133" y="1880894"/>
            <a:ext cx="1707148" cy="907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4732133" y="2788702"/>
            <a:ext cx="1707148" cy="861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4" name="直線矢印コネクタ 23"/>
          <p:cNvCxnSpPr>
            <a:stCxn id="7" idx="6"/>
          </p:cNvCxnSpPr>
          <p:nvPr/>
        </p:nvCxnSpPr>
        <p:spPr>
          <a:xfrm flipV="1">
            <a:off x="7133988" y="2788701"/>
            <a:ext cx="145374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5184240" y="1697281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40" y="1697281"/>
                <a:ext cx="80293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5184240" y="3349157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40" y="3349157"/>
                <a:ext cx="802933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矢印コネクタ 24"/>
          <p:cNvCxnSpPr/>
          <p:nvPr/>
        </p:nvCxnSpPr>
        <p:spPr>
          <a:xfrm>
            <a:off x="2932210" y="1869072"/>
            <a:ext cx="114681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2932210" y="3650140"/>
            <a:ext cx="1075394" cy="6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008439" y="1302707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439" y="1302707"/>
                <a:ext cx="8029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2996632" y="3071954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32" y="3071954"/>
                <a:ext cx="802933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7324193" y="2267098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193" y="2267098"/>
                <a:ext cx="802933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6385168" y="2557870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68" y="2557870"/>
                <a:ext cx="80293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15898"/>
              </p:ext>
            </p:extLst>
          </p:nvPr>
        </p:nvGraphicFramePr>
        <p:xfrm>
          <a:off x="1395468" y="4344872"/>
          <a:ext cx="4220298" cy="1939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6766"/>
                <a:gridCol w="1406766"/>
                <a:gridCol w="1406766"/>
              </a:tblGrid>
              <a:tr h="21667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u="none" strike="noStrike">
                          <a:effectLst/>
                        </a:rPr>
                        <a:t>x1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u="none" strike="noStrike" dirty="0">
                          <a:effectLst/>
                        </a:rPr>
                        <a:t>x2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u="none" strike="noStrike">
                          <a:effectLst/>
                        </a:rPr>
                        <a:t>y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  <a:tr h="4307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  <a:tr h="4307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1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  <a:tr h="4307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1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  <a:tr h="4307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1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1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 dirty="0">
                          <a:effectLst/>
                        </a:rPr>
                        <a:t>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5878286" y="4355849"/>
            <a:ext cx="328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２入力１出力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37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en-US" altLang="ja-JP" dirty="0" smtClean="0"/>
              <a:t>AND</a:t>
            </a:r>
            <a:r>
              <a:rPr kumimoji="1" lang="ja-JP" altLang="en-US" dirty="0" smtClean="0"/>
              <a:t>ゲートを作ってみる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</p:spPr>
            <p:txBody>
              <a:bodyPr/>
              <a:lstStyle/>
              <a:p>
                <a:endParaRPr lang="en-US" altLang="ja-JP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ja-JP" altLang="en-US" b="0" i="1" smtClean="0">
                        <a:latin typeface="Cambria Math" charset="0"/>
                      </a:rPr>
                      <m:t>と</m:t>
                    </m:r>
                    <m:r>
                      <a:rPr lang="en-US" altLang="ja-JP" b="0" i="1" smtClean="0">
                        <a:latin typeface="Cambria Math" charset="0"/>
                      </a:rPr>
                      <m:t>𝜃</m:t>
                    </m:r>
                    <m:r>
                      <a:rPr lang="ja-JP" altLang="en-US" b="0" i="1" smtClean="0">
                        <a:latin typeface="Cambria Math" charset="0"/>
                      </a:rPr>
                      <m:t>に</m:t>
                    </m:r>
                  </m:oMath>
                </a14:m>
                <a:r>
                  <a:rPr lang="ja-JP" altLang="en-US" dirty="0" smtClean="0"/>
                  <a:t>どんな値を入れれば適切に分類してくれるだろうか？</a:t>
                </a:r>
                <a:endParaRPr lang="en-US" altLang="ja-JP" dirty="0"/>
              </a:p>
              <a:p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 smtClean="0"/>
              </a:p>
              <a:p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𝑦</m:t>
                    </m:r>
                    <m:r>
                      <a:rPr lang="en-US" altLang="ja-JP" b="0" i="1" smtClean="0">
                        <a:latin typeface="Cambria Math" charset="0"/>
                      </a:rPr>
                      <m:t>=1 </m:t>
                    </m:r>
                    <m:d>
                      <m:d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charset="0"/>
                          </a:rPr>
                          <m:t>&gt;</m:t>
                        </m:r>
                        <m:r>
                          <a:rPr lang="en-US" altLang="ja-JP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ja-JP" b="0" dirty="0" smtClean="0"/>
              </a:p>
              <a:p>
                <a:r>
                  <a:rPr lang="ja-JP" altLang="en-US" dirty="0" smtClean="0"/>
                  <a:t>　</a:t>
                </a:r>
                <a:r>
                  <a:rPr lang="en-US" altLang="ja-JP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0 (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charset="0"/>
                      </a:rPr>
                      <m:t>&lt;</m:t>
                    </m:r>
                    <m:r>
                      <a:rPr lang="en-US" altLang="ja-JP" i="1">
                        <a:latin typeface="Cambria Math" charset="0"/>
                      </a:rPr>
                      <m:t>𝜃</m:t>
                    </m:r>
                    <m:r>
                      <a:rPr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 smtClean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  <a:blipFill rotWithShape="0">
                <a:blip r:embed="rId2"/>
                <a:stretch>
                  <a:fillRect l="-1231" b="-23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765576"/>
              </p:ext>
            </p:extLst>
          </p:nvPr>
        </p:nvGraphicFramePr>
        <p:xfrm>
          <a:off x="3398030" y="2799182"/>
          <a:ext cx="4220298" cy="1939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6766"/>
                <a:gridCol w="1406766"/>
                <a:gridCol w="1406766"/>
              </a:tblGrid>
              <a:tr h="21667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u="none" strike="noStrike" dirty="0">
                          <a:effectLst/>
                        </a:rPr>
                        <a:t>x1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u="none" strike="noStrike" dirty="0">
                          <a:effectLst/>
                        </a:rPr>
                        <a:t>x2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u="none" strike="noStrike">
                          <a:effectLst/>
                        </a:rPr>
                        <a:t>y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  <a:tr h="4307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  <a:tr h="4307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1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  <a:tr h="4307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1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0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  <a:tr h="43073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1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>
                          <a:effectLst/>
                        </a:rPr>
                        <a:t>1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200" u="none" strike="noStrike" dirty="0">
                          <a:effectLst/>
                        </a:rPr>
                        <a:t>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Yu Gothic" charset="-128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1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en-US" altLang="ja-JP" dirty="0" smtClean="0"/>
              <a:t>AND</a:t>
            </a:r>
            <a:r>
              <a:rPr kumimoji="1" lang="ja-JP" altLang="en-US" dirty="0" smtClean="0"/>
              <a:t>ゲートを作ってみる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</p:spPr>
            <p:txBody>
              <a:bodyPr/>
              <a:lstStyle/>
              <a:p>
                <a:r>
                  <a:rPr lang="ja-JP" altLang="en-US" dirty="0" smtClean="0"/>
                  <a:t>結果から</a:t>
                </a:r>
                <a14:m>
                  <m:oMath xmlns:m="http://schemas.openxmlformats.org/officeDocument/2006/math">
                    <m:r>
                      <a:rPr lang="ja-JP" altLang="en-US" i="1" dirty="0" smtClean="0">
                        <a:latin typeface="Cambria Math" charset="0"/>
                      </a:rPr>
                      <m:t>言うと</m:t>
                    </m:r>
                    <m:r>
                      <a:rPr lang="ja-JP" altLang="en-US" b="0" i="1" dirty="0" smtClean="0">
                        <a:latin typeface="Cambria Math" charset="0"/>
                      </a:rPr>
                      <m:t>、</m:t>
                    </m:r>
                  </m:oMath>
                </a14:m>
                <a:endParaRPr lang="en-US" altLang="ja-JP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2</m:t>
                    </m:r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charset="0"/>
                      </a:rPr>
                      <m:t>−3 : </m:t>
                    </m:r>
                    <m:d>
                      <m:d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altLang="ja-JP" b="0" i="1" smtClean="0">
                            <a:latin typeface="Cambria Math" charset="0"/>
                          </a:rPr>
                          <m:t>)=(2, 1, 3)</m:t>
                        </m:r>
                      </m:e>
                    </m:d>
                    <m:r>
                      <a:rPr lang="ja-JP" altLang="en-US" b="0" i="1" smtClean="0">
                        <a:latin typeface="Cambria Math" charset="0"/>
                      </a:rPr>
                      <m:t>に</m:t>
                    </m:r>
                  </m:oMath>
                </a14:m>
                <a:r>
                  <a:rPr lang="ja-JP" altLang="en-US" dirty="0" smtClean="0"/>
                  <a:t>なる</a:t>
                </a:r>
                <a:endParaRPr lang="en-US" altLang="ja-JP" dirty="0"/>
              </a:p>
              <a:p>
                <a:endParaRPr lang="en-US" altLang="ja-JP" dirty="0" smtClean="0"/>
              </a:p>
              <a:p>
                <a:endParaRPr lang="en-US" altLang="ja-JP" dirty="0"/>
              </a:p>
              <a:p>
                <a:r>
                  <a:rPr lang="ja-JP" altLang="en-US" dirty="0" smtClean="0"/>
                  <a:t>ではこれをどうやって求めるのか</a:t>
                </a:r>
                <a:endParaRPr lang="en-US" altLang="ja-JP" dirty="0"/>
              </a:p>
              <a:p>
                <a:endParaRPr lang="en-US" altLang="ja-JP" dirty="0"/>
              </a:p>
              <a:p>
                <a:r>
                  <a:rPr lang="en-US" altLang="ja-JP" dirty="0" smtClean="0"/>
                  <a:t> </a:t>
                </a:r>
                <a:endParaRPr lang="en-US" altLang="ja-JP" dirty="0" smtClean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  <a:blipFill rotWithShape="0">
                <a:blip r:embed="rId2"/>
                <a:stretch>
                  <a:fillRect l="-1231" t="-15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1895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回路</Template>
  <TotalTime>71</TotalTime>
  <Words>409</Words>
  <Application>Microsoft Macintosh PowerPoint</Application>
  <PresentationFormat>ワイド画面</PresentationFormat>
  <Paragraphs>108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Cambria Math</vt:lpstr>
      <vt:lpstr>ＭＳ Ｐゴシック</vt:lpstr>
      <vt:lpstr>Trebuchet MS</vt:lpstr>
      <vt:lpstr>Tw Cen MT</vt:lpstr>
      <vt:lpstr>Yu Gothic</vt:lpstr>
      <vt:lpstr>Arial</vt:lpstr>
      <vt:lpstr>回路</vt:lpstr>
      <vt:lpstr>ニューラルネットワークの基礎を学ぼう</vt:lpstr>
      <vt:lpstr>人間の脳の真似？</vt:lpstr>
      <vt:lpstr>モデル化</vt:lpstr>
      <vt:lpstr>具体例：犬か猫かを判別する</vt:lpstr>
      <vt:lpstr>考えなければならないこと</vt:lpstr>
      <vt:lpstr>数学の文字を使って表現</vt:lpstr>
      <vt:lpstr>ANDゲートを作ってみる</vt:lpstr>
      <vt:lpstr>ANDゲートを作ってみる</vt:lpstr>
      <vt:lpstr>ANDゲートを作ってみる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　崎　智　憲</dc:creator>
  <cp:lastModifiedBy>川　崎　智　憲</cp:lastModifiedBy>
  <cp:revision>42</cp:revision>
  <dcterms:created xsi:type="dcterms:W3CDTF">2018-06-04T13:56:46Z</dcterms:created>
  <dcterms:modified xsi:type="dcterms:W3CDTF">2018-06-05T13:29:45Z</dcterms:modified>
</cp:coreProperties>
</file>